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4"/>
  </p:notesMasterIdLst>
  <p:handoutMasterIdLst>
    <p:handoutMasterId r:id="rId25"/>
  </p:handoutMasterIdLst>
  <p:sldIdLst>
    <p:sldId id="322" r:id="rId5"/>
    <p:sldId id="339" r:id="rId6"/>
    <p:sldId id="340" r:id="rId7"/>
    <p:sldId id="330" r:id="rId8"/>
    <p:sldId id="338" r:id="rId9"/>
    <p:sldId id="337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3" r:id="rId22"/>
    <p:sldId id="352" r:id="rId23"/>
  </p:sldIdLst>
  <p:sldSz cx="12188825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B1FF02-326E-4E7B-B335-0D6E9EE87AAE}">
          <p14:sldIdLst>
            <p14:sldId id="322"/>
            <p14:sldId id="339"/>
            <p14:sldId id="340"/>
          </p14:sldIdLst>
        </p14:section>
        <p14:section name="Untitled Section" id="{3A7761F7-8BAA-4CF7-A412-0827D0275B01}">
          <p14:sldIdLst>
            <p14:sldId id="330"/>
            <p14:sldId id="338"/>
            <p14:sldId id="337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3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581" autoAdjust="0"/>
  </p:normalViewPr>
  <p:slideViewPr>
    <p:cSldViewPr showGuides="1">
      <p:cViewPr varScale="1">
        <p:scale>
          <a:sx n="144" d="100"/>
          <a:sy n="144" d="100"/>
        </p:scale>
        <p:origin x="3186" y="348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2/18/2025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2/18/2025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 years working in a corporate career</a:t>
            </a:r>
          </a:p>
          <a:p>
            <a:r>
              <a:rPr lang="en-US"/>
              <a:t>Retired November 2023</a:t>
            </a:r>
            <a:endParaRPr lang="en-US" dirty="0"/>
          </a:p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955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really like the analogy of preretirement accumulation and post retirement decumulation as climbing a mountain and afterward descending.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Different tools and skills are required in each case.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When I was accumulating almost everything was automated: savings, investment, tax withholding.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 biggest shock for me and many retirees like me is the loss of a regular Paycheck.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63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–</a:t>
            </a:r>
            <a:br>
              <a:rPr lang="en-US" dirty="0"/>
            </a:br>
            <a:r>
              <a:rPr lang="en-US" dirty="0"/>
              <a:t>Blue are Income Sources – Paycheck</a:t>
            </a:r>
            <a:br>
              <a:rPr lang="en-US" dirty="0"/>
            </a:br>
            <a:r>
              <a:rPr lang="en-US" dirty="0"/>
              <a:t>Green are Investments – 401(k), IRA, 529</a:t>
            </a:r>
          </a:p>
          <a:p>
            <a:r>
              <a:rPr lang="en-US" dirty="0"/>
              <a:t>Purple are Sequence Virtual Depository Accounts – Savings</a:t>
            </a:r>
          </a:p>
          <a:p>
            <a:r>
              <a:rPr lang="en-US" dirty="0"/>
              <a:t>Grey are Depository accounts – Checking or Savings</a:t>
            </a:r>
          </a:p>
          <a:p>
            <a:r>
              <a:rPr lang="en-US" dirty="0"/>
              <a:t>Orange are liabilities – Credit Cards or Mortgage</a:t>
            </a:r>
          </a:p>
          <a:p>
            <a:endParaRPr lang="en-US" dirty="0"/>
          </a:p>
          <a:p>
            <a:r>
              <a:rPr lang="en-US" dirty="0"/>
              <a:t>Flow is from Left to Right: Income to Liability payment.</a:t>
            </a:r>
          </a:p>
          <a:p>
            <a:r>
              <a:rPr lang="en-US" dirty="0"/>
              <a:t>I will talk about each financial zone in more detail in later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06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Self Documenting Cash 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83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1" cap="none" spc="0">
                <a:ln w="9525">
                  <a:noFill/>
                  <a:prstDash val="solid"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1D2498CD-A622-4ACC-98D8-8365C1B868F0}" type="datetime1">
              <a:rPr lang="en-US" smtClean="0"/>
              <a:pPr/>
              <a:t>2/18/2025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CF6B-193C-4CEB-9860-F1C5F0818FA3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CBC3-4EDC-4C84-BDD0-15F2AD890B92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F3DB-CE40-42F4-BAF4-5D73D1160093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CA6E5-33C6-44C3-9324-1BC5DF93F43F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C1D9-07E1-4387-AF34-89EE2802766D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9E85B-B39A-43E9-82DE-E3279D984288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0C95-D35D-47FC-816D-E56328637043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63A7-695C-4C09-B334-6924060F5B71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6D02-49B3-41C1-9893-391F698AE757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6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1AC91-90B4-40B7-917F-BAE86E369F96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B525-F3F4-481A-B8D5-B732FA9EB082}" type="datetime1">
              <a:rPr lang="en-US" smtClean="0"/>
              <a:pPr/>
              <a:t>2/18/2025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44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none" spc="0" baseline="0">
          <a:ln w="9525">
            <a:noFill/>
            <a:prstDash val="solid"/>
          </a:ln>
          <a:solidFill>
            <a:schemeClr val="accent5"/>
          </a:solidFill>
          <a:effectLst/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aveArnold@gmail.com?subject=Financial%20Question...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etsequence.io/landing/sequence-no-code?code=5E00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aveArnold/SequenceAPITest" TargetMode="External"/><Relationship Id="rId3" Type="http://schemas.openxmlformats.org/officeDocument/2006/relationships/hyperlink" Target="https://www.boldin.com/" TargetMode="External"/><Relationship Id="rId7" Type="http://schemas.openxmlformats.org/officeDocument/2006/relationships/hyperlink" Target="https://www.getsequence.io/" TargetMode="External"/><Relationship Id="rId2" Type="http://schemas.openxmlformats.org/officeDocument/2006/relationships/hyperlink" Target="https://incomelaboratory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quicken.com/" TargetMode="External"/><Relationship Id="rId11" Type="http://schemas.openxmlformats.org/officeDocument/2006/relationships/hyperlink" Target="https://www.rockretirementclub.com/" TargetMode="External"/><Relationship Id="rId5" Type="http://schemas.openxmlformats.org/officeDocument/2006/relationships/hyperlink" Target="https://www.wealthfront.com/planning" TargetMode="External"/><Relationship Id="rId10" Type="http://schemas.openxmlformats.org/officeDocument/2006/relationships/hyperlink" Target="https://github.com/CaveArnold/WithdrawalTiming" TargetMode="External"/><Relationship Id="rId4" Type="http://schemas.openxmlformats.org/officeDocument/2006/relationships/hyperlink" Target="https://www.moneyguidepro.com/ii/Home/MoneyGuidePro#product-elite" TargetMode="External"/><Relationship Id="rId9" Type="http://schemas.openxmlformats.org/officeDocument/2006/relationships/hyperlink" Target="https://github.com/CaveArnold/GKWithdrawalCalculator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@RootFP" TargetMode="External"/><Relationship Id="rId13" Type="http://schemas.openxmlformats.org/officeDocument/2006/relationships/hyperlink" Target="https://www.rogerwhitney.com/6-shot-saturday" TargetMode="External"/><Relationship Id="rId3" Type="http://schemas.openxmlformats.org/officeDocument/2006/relationships/hyperlink" Target="https://a.co/d/8KTE1G4" TargetMode="External"/><Relationship Id="rId7" Type="http://schemas.openxmlformats.org/officeDocument/2006/relationships/hyperlink" Target="https://retirementresearcher.com/" TargetMode="External"/><Relationship Id="rId12" Type="http://schemas.openxmlformats.org/officeDocument/2006/relationships/hyperlink" Target="https://ofdollarsanddata.com/newsletter/" TargetMode="External"/><Relationship Id="rId2" Type="http://schemas.openxmlformats.org/officeDocument/2006/relationships/hyperlink" Target="https://a.co/d/cITbORT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kitces.com/" TargetMode="External"/><Relationship Id="rId11" Type="http://schemas.openxmlformats.org/officeDocument/2006/relationships/hyperlink" Target="https://www.optimisticallie.com/subscribe?ref=vl9K8y2ck0" TargetMode="External"/><Relationship Id="rId5" Type="http://schemas.openxmlformats.org/officeDocument/2006/relationships/hyperlink" Target="https://www.morningstar.com/retirement" TargetMode="External"/><Relationship Id="rId10" Type="http://schemas.openxmlformats.org/officeDocument/2006/relationships/hyperlink" Target="https://www.youtube.com/@incomelab9937" TargetMode="External"/><Relationship Id="rId4" Type="http://schemas.openxmlformats.org/officeDocument/2006/relationships/hyperlink" Target="https://a.co/d/acXh3Bj" TargetMode="External"/><Relationship Id="rId9" Type="http://schemas.openxmlformats.org/officeDocument/2006/relationships/hyperlink" Target="https://www.youtube.com/@plazarof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991598" cy="2895600"/>
          </a:xfrm>
        </p:spPr>
        <p:txBody>
          <a:bodyPr>
            <a:normAutofit/>
          </a:bodyPr>
          <a:lstStyle/>
          <a:p>
            <a:r>
              <a:rPr lang="en-US" sz="7200" dirty="0"/>
              <a:t>2025 </a:t>
            </a:r>
            <a:br>
              <a:rPr lang="en-US" sz="7200" dirty="0"/>
            </a:br>
            <a:r>
              <a:rPr lang="en-US" sz="7200" dirty="0"/>
              <a:t>My Cash Flow in Sequence 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4800600"/>
            <a:ext cx="9677400" cy="1219200"/>
          </a:xfrm>
        </p:spPr>
        <p:txBody>
          <a:bodyPr>
            <a:normAutofit/>
          </a:bodyPr>
          <a:lstStyle/>
          <a:p>
            <a:r>
              <a:rPr lang="en-US" dirty="0"/>
              <a:t>My review based on ONE year of use.</a:t>
            </a:r>
          </a:p>
          <a:p>
            <a:endParaRPr lang="en-US" dirty="0"/>
          </a:p>
          <a:p>
            <a:r>
              <a:rPr lang="en-US" dirty="0"/>
              <a:t>Cave Arnold – Software engineer, </a:t>
            </a:r>
            <a:r>
              <a:rPr lang="en-US" b="0" i="1" dirty="0"/>
              <a:t>CFP, RICP</a:t>
            </a:r>
          </a:p>
          <a:p>
            <a:r>
              <a:rPr lang="en-US" dirty="0">
                <a:hlinkClick r:id="rId3"/>
              </a:rPr>
              <a:t>Cavearnold@gmail.com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37023-4AA1-6450-7E6A-65E0E6A91D14}"/>
              </a:ext>
            </a:extLst>
          </p:cNvPr>
          <p:cNvSpPr txBox="1"/>
          <p:nvPr/>
        </p:nvSpPr>
        <p:spPr>
          <a:xfrm>
            <a:off x="8304211" y="2000071"/>
            <a:ext cx="3884613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hlinkClick r:id="rId4"/>
              </a:rPr>
              <a:t>If you decide to sign up with Sequence based on this review, please use this link as we each will receive $25.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48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04C82-9250-8241-D9AB-352E19BD7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C440A38-1482-C059-CD84-9EB5B5AD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412" y="381000"/>
            <a:ext cx="9982200" cy="1066800"/>
          </a:xfrm>
        </p:spPr>
        <p:txBody>
          <a:bodyPr anchor="b">
            <a:normAutofit/>
          </a:bodyPr>
          <a:lstStyle/>
          <a:p>
            <a:r>
              <a:rPr lang="en-US" sz="5400" dirty="0"/>
              <a:t>Joint Cash and Sinking Funds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095665E-C61C-DC7D-FA81-9CBBA43C6B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411" y="381000"/>
            <a:ext cx="1905001" cy="12192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9600" dirty="0">
                <a:solidFill>
                  <a:srgbClr val="7030A0"/>
                </a:solidFill>
                <a:latin typeface="Webdings" panose="05030102010509060703" pitchFamily="18" charset="2"/>
                <a:sym typeface="Wingdings" panose="05000000000000000000" pitchFamily="2" charset="2"/>
              </a:rPr>
              <a:t>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1DCE5-4B57-237E-F1EB-28525750F94A}"/>
              </a:ext>
            </a:extLst>
          </p:cNvPr>
          <p:cNvSpPr txBox="1"/>
          <p:nvPr/>
        </p:nvSpPr>
        <p:spPr>
          <a:xfrm>
            <a:off x="7500439" y="5715000"/>
            <a:ext cx="4385174" cy="3416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F96BE6-CA0C-4C72-0093-8F6C507C0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8" y="1471398"/>
            <a:ext cx="6290173" cy="5005602"/>
          </a:xfrm>
          <a:prstGeom prst="rect">
            <a:avLst/>
          </a:prstGeom>
        </p:spPr>
      </p:pic>
      <p:pic>
        <p:nvPicPr>
          <p:cNvPr id="6" name="Picture 5" descr="A screenshot of a black and white screen&#10;&#10;AI-generated content may be incorrect.">
            <a:extLst>
              <a:ext uri="{FF2B5EF4-FFF2-40B4-BE49-F238E27FC236}">
                <a16:creationId xmlns:a16="http://schemas.microsoft.com/office/drawing/2014/main" id="{FE746354-1812-B63B-24E0-7807A999E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163" y="1471398"/>
            <a:ext cx="4086795" cy="1867161"/>
          </a:xfrm>
          <a:prstGeom prst="rect">
            <a:avLst/>
          </a:prstGeom>
        </p:spPr>
      </p:pic>
      <p:pic>
        <p:nvPicPr>
          <p:cNvPr id="10" name="Picture 9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48E8393E-DFA1-1C31-AA36-F4F34D702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728" y="3429000"/>
            <a:ext cx="4020111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9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7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P spid="14" grpId="1" build="p"/>
      <p:bldP spid="14" grpId="2" build="p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AEB8B-5821-1208-F445-341AA6FD3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3125F8B-46CA-3FED-915A-1D0144156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412" y="381000"/>
            <a:ext cx="9982200" cy="1066800"/>
          </a:xfrm>
        </p:spPr>
        <p:txBody>
          <a:bodyPr anchor="b">
            <a:normAutofit/>
          </a:bodyPr>
          <a:lstStyle/>
          <a:p>
            <a:r>
              <a:rPr lang="en-US" sz="5400" dirty="0"/>
              <a:t>Operational Banking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38AD52F-C52A-316B-299B-F2AD945F3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411" y="381000"/>
            <a:ext cx="1905001" cy="12192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9600" dirty="0">
                <a:solidFill>
                  <a:srgbClr val="7030A0"/>
                </a:solidFill>
                <a:latin typeface="Webdings" panose="05030102010509060703" pitchFamily="18" charset="2"/>
                <a:sym typeface="Wingdings" panose="05000000000000000000" pitchFamily="2" charset="2"/>
              </a:rPr>
              <a:t>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E9A7A6-B4BE-25CF-6AC1-70614CA48FEB}"/>
              </a:ext>
            </a:extLst>
          </p:cNvPr>
          <p:cNvSpPr txBox="1"/>
          <p:nvPr/>
        </p:nvSpPr>
        <p:spPr>
          <a:xfrm>
            <a:off x="5256213" y="6035105"/>
            <a:ext cx="4953000" cy="3416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0B411BB-9C3D-6A1B-CD9C-DA8A744B4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04" y="1600200"/>
            <a:ext cx="4385174" cy="5027290"/>
          </a:xfrm>
          <a:prstGeom prst="rect">
            <a:avLst/>
          </a:prstGeom>
        </p:spPr>
      </p:pic>
      <p:pic>
        <p:nvPicPr>
          <p:cNvPr id="3" name="Picture 2" descr="A screenshot of a black and white text&#10;&#10;AI-generated content may be incorrect.">
            <a:extLst>
              <a:ext uri="{FF2B5EF4-FFF2-40B4-BE49-F238E27FC236}">
                <a16:creationId xmlns:a16="http://schemas.microsoft.com/office/drawing/2014/main" id="{604783CA-D7E5-B9BB-9353-99F5924DB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2" y="1596887"/>
            <a:ext cx="4324954" cy="245779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EBF112-7442-B909-6A1E-1BEBC2B1D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2" y="4121240"/>
            <a:ext cx="4315427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64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7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P spid="14" grpId="1" build="p"/>
      <p:bldP spid="14" grpId="2" build="p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F40A5-8D2E-838A-8822-9DB9376AD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10C88FD-90D4-F9FF-A462-90BD4DD8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412" y="381000"/>
            <a:ext cx="9982200" cy="1066800"/>
          </a:xfrm>
        </p:spPr>
        <p:txBody>
          <a:bodyPr anchor="b">
            <a:normAutofit/>
          </a:bodyPr>
          <a:lstStyle/>
          <a:p>
            <a:r>
              <a:rPr lang="en-US" sz="5400" dirty="0"/>
              <a:t>Liabilities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BD6A481-20E6-F8B8-9348-A7F63DFF1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411" y="381000"/>
            <a:ext cx="1905001" cy="12192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9600" dirty="0">
                <a:solidFill>
                  <a:srgbClr val="7030A0"/>
                </a:solidFill>
                <a:latin typeface="Webdings" panose="05030102010509060703" pitchFamily="18" charset="2"/>
                <a:sym typeface="Wingdings" panose="05000000000000000000" pitchFamily="2" charset="2"/>
              </a:rPr>
              <a:t>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6289B-93A4-AF1B-66C5-23650C8C19AC}"/>
              </a:ext>
            </a:extLst>
          </p:cNvPr>
          <p:cNvSpPr txBox="1"/>
          <p:nvPr/>
        </p:nvSpPr>
        <p:spPr>
          <a:xfrm>
            <a:off x="6026563" y="6035105"/>
            <a:ext cx="3318373" cy="3416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B5CF0D-795D-66A0-ABC4-FCBA705B0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1850476"/>
            <a:ext cx="4753638" cy="3781953"/>
          </a:xfrm>
          <a:prstGeom prst="rect">
            <a:avLst/>
          </a:prstGeom>
        </p:spPr>
      </p:pic>
      <p:pic>
        <p:nvPicPr>
          <p:cNvPr id="6" name="Picture 5" descr="A screenshot of a black background&#10;&#10;AI-generated content may be incorrect.">
            <a:extLst>
              <a:ext uri="{FF2B5EF4-FFF2-40B4-BE49-F238E27FC236}">
                <a16:creationId xmlns:a16="http://schemas.microsoft.com/office/drawing/2014/main" id="{282EA7AB-984A-1F35-F9A9-827F35419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1447800"/>
            <a:ext cx="4201111" cy="1543265"/>
          </a:xfrm>
          <a:prstGeom prst="rect">
            <a:avLst/>
          </a:prstGeom>
        </p:spPr>
      </p:pic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0592058-BD25-F945-D4D4-2B1A7B96A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3105624"/>
            <a:ext cx="4105848" cy="1590897"/>
          </a:xfrm>
          <a:prstGeom prst="rect">
            <a:avLst/>
          </a:prstGeom>
        </p:spPr>
      </p:pic>
      <p:pic>
        <p:nvPicPr>
          <p:cNvPr id="12" name="Picture 1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832328D1-8BF9-DCD9-61BC-3F82E6BB3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58" y="4765654"/>
            <a:ext cx="4239217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78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7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P spid="14" grpId="1" build="p"/>
      <p:bldP spid="14" grpId="2" build="p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3B6F7-6FDA-D024-6CD2-4ED9439E1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E4FD07F-02A9-A3B7-F81F-3CBBAFA85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412" y="381000"/>
            <a:ext cx="9982200" cy="1066800"/>
          </a:xfrm>
        </p:spPr>
        <p:txBody>
          <a:bodyPr anchor="b">
            <a:normAutofit/>
          </a:bodyPr>
          <a:lstStyle/>
          <a:p>
            <a:r>
              <a:rPr lang="en-US" sz="5400" dirty="0"/>
              <a:t>Liability Pre-Staged Payments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55F57FF-C50A-11AB-2268-EB50A9331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411" y="381000"/>
            <a:ext cx="1905001" cy="12192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9600" dirty="0">
                <a:solidFill>
                  <a:srgbClr val="7030A0"/>
                </a:solidFill>
                <a:latin typeface="Webdings" panose="05030102010509060703" pitchFamily="18" charset="2"/>
                <a:sym typeface="Wingdings" panose="05000000000000000000" pitchFamily="2" charset="2"/>
              </a:rPr>
              <a:t>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43F7BB-9FF7-4504-9CCD-C111BF3A0C57}"/>
              </a:ext>
            </a:extLst>
          </p:cNvPr>
          <p:cNvSpPr txBox="1"/>
          <p:nvPr/>
        </p:nvSpPr>
        <p:spPr>
          <a:xfrm>
            <a:off x="8151812" y="6035105"/>
            <a:ext cx="3318373" cy="3416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72A36A3-5AD4-B7E1-CC66-B68375A1B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828800"/>
            <a:ext cx="4534533" cy="3400900"/>
          </a:xfrm>
          <a:prstGeom prst="rect">
            <a:avLst/>
          </a:prstGeom>
        </p:spPr>
      </p:pic>
      <p:pic>
        <p:nvPicPr>
          <p:cNvPr id="7" name="Picture 6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7A3F4DD1-C916-CD2D-FB85-8523F1758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205" y="1447800"/>
            <a:ext cx="402942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782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7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P spid="14" grpId="1" build="p"/>
      <p:bldP spid="14" grpId="2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CF562-7E70-27BD-D71F-953DA5204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FBE9BD4-60A5-BAEA-E308-70DC36551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412" y="381000"/>
            <a:ext cx="9982200" cy="1066800"/>
          </a:xfrm>
        </p:spPr>
        <p:txBody>
          <a:bodyPr anchor="b">
            <a:normAutofit/>
          </a:bodyPr>
          <a:lstStyle/>
          <a:p>
            <a:r>
              <a:rPr lang="en-US" sz="5400" dirty="0"/>
              <a:t>ACH Naming with Rules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4F1FD39-755B-6F01-40DB-61579BFDB9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411" y="381000"/>
            <a:ext cx="1905001" cy="12192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9600" dirty="0">
                <a:solidFill>
                  <a:srgbClr val="7030A0"/>
                </a:solidFill>
                <a:latin typeface="Webdings" panose="05030102010509060703" pitchFamily="18" charset="2"/>
                <a:sym typeface="Wingdings" panose="05000000000000000000" pitchFamily="2" charset="2"/>
              </a:rPr>
              <a:t>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AFF87D-D066-0E8D-31F8-2A2D18CC6A62}"/>
              </a:ext>
            </a:extLst>
          </p:cNvPr>
          <p:cNvSpPr txBox="1"/>
          <p:nvPr/>
        </p:nvSpPr>
        <p:spPr>
          <a:xfrm>
            <a:off x="8151812" y="6035105"/>
            <a:ext cx="3318373" cy="3416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4168C5-DEE3-1EC1-B955-FBCCD7776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1828800"/>
            <a:ext cx="4912620" cy="4153256"/>
          </a:xfrm>
          <a:prstGeom prst="rect">
            <a:avLst/>
          </a:prstGeom>
        </p:spPr>
      </p:pic>
      <p:pic>
        <p:nvPicPr>
          <p:cNvPr id="9" name="Picture 8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63C6657A-B721-3F37-5140-CFF69F8CF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580321"/>
            <a:ext cx="3048000" cy="488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2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7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P spid="14" grpId="1" build="p"/>
      <p:bldP spid="14" grpId="2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F1F14-C2D9-2DF9-E2B6-2B7CBAE1B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7F9003A-4D6F-C986-43B0-EFB40446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412" y="381000"/>
            <a:ext cx="9982200" cy="1066800"/>
          </a:xfrm>
        </p:spPr>
        <p:txBody>
          <a:bodyPr anchor="b">
            <a:normAutofit/>
          </a:bodyPr>
          <a:lstStyle/>
          <a:p>
            <a:r>
              <a:rPr lang="en-US" sz="5400" dirty="0"/>
              <a:t>Rule Flexibility Examples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F671721-D9E4-4B0E-4BA6-C74A97C7FE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411" y="381000"/>
            <a:ext cx="1905001" cy="12192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9600" dirty="0">
                <a:solidFill>
                  <a:srgbClr val="7030A0"/>
                </a:solidFill>
                <a:latin typeface="Webdings" panose="05030102010509060703" pitchFamily="18" charset="2"/>
                <a:sym typeface="Wingdings" panose="05000000000000000000" pitchFamily="2" charset="2"/>
              </a:rPr>
              <a:t>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8B4722-05AC-F0F8-895E-03F49572D349}"/>
              </a:ext>
            </a:extLst>
          </p:cNvPr>
          <p:cNvSpPr txBox="1"/>
          <p:nvPr/>
        </p:nvSpPr>
        <p:spPr>
          <a:xfrm>
            <a:off x="8151812" y="6035105"/>
            <a:ext cx="3318373" cy="3416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947051-6F4B-2ADE-D75B-40E42EC0A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3" y="1563757"/>
            <a:ext cx="2576040" cy="491324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330D20-7CF1-81F0-0486-918373F2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1563757"/>
            <a:ext cx="2640597" cy="4913243"/>
          </a:xfrm>
          <a:prstGeom prst="rect">
            <a:avLst/>
          </a:prstGeom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3C00CCB-6D3C-5F7D-FBA6-E65EFA9A7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1839530"/>
            <a:ext cx="4025198" cy="41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09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7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P spid="14" grpId="1" build="p"/>
      <p:bldP spid="14" grpId="2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3AF91-A74C-AD18-4C8C-683CA5FA0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E7A2F2B-1B32-EEDB-3CA2-3CFF9B86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412" y="381000"/>
            <a:ext cx="9982200" cy="1066800"/>
          </a:xfrm>
        </p:spPr>
        <p:txBody>
          <a:bodyPr anchor="b">
            <a:normAutofit/>
          </a:bodyPr>
          <a:lstStyle/>
          <a:p>
            <a:r>
              <a:rPr lang="en-US" sz="5400" dirty="0"/>
              <a:t>Sequence Rule Schedule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4E7AE36-4CE2-3582-1B6B-EB9E56B505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411" y="381000"/>
            <a:ext cx="1905001" cy="12192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9600" dirty="0">
                <a:solidFill>
                  <a:srgbClr val="7030A0"/>
                </a:solidFill>
                <a:latin typeface="Webdings" panose="05030102010509060703" pitchFamily="18" charset="2"/>
                <a:sym typeface="Wingdings" panose="05000000000000000000" pitchFamily="2" charset="2"/>
              </a:rPr>
              <a:t>*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53ADED-EA45-3DB5-677F-A69C6D99C162}"/>
              </a:ext>
            </a:extLst>
          </p:cNvPr>
          <p:cNvSpPr txBox="1"/>
          <p:nvPr/>
        </p:nvSpPr>
        <p:spPr>
          <a:xfrm>
            <a:off x="7161212" y="3767107"/>
            <a:ext cx="4495800" cy="254839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</a:rPr>
              <a:t>Sequence internal scheduling was not flexible enough for all my needs.</a:t>
            </a:r>
          </a:p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</a:rPr>
              <a:t>I coded a console application in C# that calls a Sequence RESTful trigger endpoint.</a:t>
            </a:r>
          </a:p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</a:rPr>
              <a:t>This allows me to create complicated split schedules for different portions of the month.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774558-8EFA-0098-7354-ABDD9510E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35" y="1529621"/>
            <a:ext cx="11488753" cy="2048161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612A6B1-6B09-C9D7-94C1-802EBF38F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1" y="3767107"/>
            <a:ext cx="3167451" cy="2739710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0A4D7D3-DFD8-AE57-5303-BDDA2199E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563" y="3767107"/>
            <a:ext cx="3152544" cy="273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113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7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P spid="14" grpId="1" build="p"/>
      <p:bldP spid="14" grpId="2" build="p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F41A6-3848-9C67-6444-4BDCBF00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1A0BF49-FBFE-178C-21E6-63F4B2279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412" y="381000"/>
            <a:ext cx="8382000" cy="1143000"/>
          </a:xfrm>
        </p:spPr>
        <p:txBody>
          <a:bodyPr anchor="b">
            <a:normAutofit/>
          </a:bodyPr>
          <a:lstStyle/>
          <a:p>
            <a:pPr algn="ctr"/>
            <a:r>
              <a:rPr lang="en-US" sz="5400" dirty="0"/>
              <a:t>Bonus Material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FEC8D9D-E6FB-7543-9DA0-969F005F8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411" y="381000"/>
            <a:ext cx="1905001" cy="12192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9600" dirty="0">
                <a:solidFill>
                  <a:srgbClr val="7030A0"/>
                </a:solidFill>
                <a:latin typeface="Webdings" panose="05030102010509060703" pitchFamily="18" charset="2"/>
                <a:sym typeface="Wingdings" panose="05000000000000000000" pitchFamily="2" charset="2"/>
              </a:rPr>
              <a:t>*</a:t>
            </a:r>
            <a:endParaRPr lang="en-US" sz="9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852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7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P spid="14" grpId="1" build="p"/>
      <p:bldP spid="14" grpId="2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19413-2C4F-5DAF-E8A3-3B4A26957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EE9F27C-37D8-9AB4-CF8F-38A46629F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412" y="381000"/>
            <a:ext cx="8382000" cy="1752600"/>
          </a:xfrm>
        </p:spPr>
        <p:txBody>
          <a:bodyPr anchor="b">
            <a:normAutofit/>
          </a:bodyPr>
          <a:lstStyle/>
          <a:p>
            <a:pPr algn="ctr"/>
            <a:r>
              <a:rPr lang="en-US" sz="5400" dirty="0"/>
              <a:t>My Retirement Financial</a:t>
            </a:r>
            <a:br>
              <a:rPr lang="en-US" sz="5400" dirty="0"/>
            </a:br>
            <a:r>
              <a:rPr lang="en-US" sz="5400" dirty="0"/>
              <a:t>Application Stack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D78C8BB-8583-744C-3EF2-0E596E9ED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411" y="381000"/>
            <a:ext cx="1905001" cy="12192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9600" dirty="0">
                <a:solidFill>
                  <a:srgbClr val="7030A0"/>
                </a:solidFill>
                <a:latin typeface="Webdings" panose="05030102010509060703" pitchFamily="18" charset="2"/>
                <a:sym typeface="Wingdings" panose="05000000000000000000" pitchFamily="2" charset="2"/>
              </a:rPr>
              <a:t>*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3D2F64-610A-941C-24EE-D81B829C5F6E}"/>
              </a:ext>
            </a:extLst>
          </p:cNvPr>
          <p:cNvSpPr txBox="1"/>
          <p:nvPr/>
        </p:nvSpPr>
        <p:spPr>
          <a:xfrm>
            <a:off x="1331911" y="2362200"/>
            <a:ext cx="9220200" cy="251145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solidFill>
                  <a:prstClr val="white"/>
                </a:solidFill>
              </a:rPr>
              <a:t>Planning</a:t>
            </a:r>
            <a:r>
              <a:rPr lang="en-US" dirty="0">
                <a:solidFill>
                  <a:prstClr val="white"/>
                </a:solidFill>
              </a:rPr>
              <a:t> – Primary: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Income Lab</a:t>
            </a:r>
            <a:r>
              <a:rPr lang="en-US" dirty="0">
                <a:solidFill>
                  <a:prstClr val="white"/>
                </a:solidFill>
              </a:rPr>
              <a:t>, Secondary for consensus: </a:t>
            </a:r>
            <a:r>
              <a:rPr lang="en-US" dirty="0">
                <a:solidFill>
                  <a:prstClr val="white"/>
                </a:solidFill>
                <a:hlinkClick r:id="rId3"/>
              </a:rPr>
              <a:t>New Retirement</a:t>
            </a:r>
            <a:r>
              <a:rPr lang="en-US" dirty="0">
                <a:solidFill>
                  <a:prstClr val="white"/>
                </a:solidFill>
              </a:rPr>
              <a:t>, </a:t>
            </a:r>
            <a:r>
              <a:rPr lang="en-US" dirty="0">
                <a:solidFill>
                  <a:prstClr val="white"/>
                </a:solidFill>
                <a:hlinkClick r:id="rId4"/>
              </a:rPr>
              <a:t>Money Guide Pro Elite</a:t>
            </a:r>
            <a:r>
              <a:rPr lang="en-US" dirty="0">
                <a:solidFill>
                  <a:prstClr val="white"/>
                </a:solidFill>
              </a:rPr>
              <a:t> and </a:t>
            </a:r>
            <a:r>
              <a:rPr lang="en-US" dirty="0">
                <a:solidFill>
                  <a:prstClr val="white"/>
                </a:solidFill>
                <a:hlinkClick r:id="rId5"/>
              </a:rPr>
              <a:t>Wealthfront’s Path</a:t>
            </a:r>
            <a:r>
              <a:rPr lang="en-US" dirty="0">
                <a:solidFill>
                  <a:prstClr val="white"/>
                </a:solidFill>
              </a:rPr>
              <a:t>.</a:t>
            </a:r>
          </a:p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solidFill>
                  <a:prstClr val="white"/>
                </a:solidFill>
              </a:rPr>
              <a:t>Tracking</a:t>
            </a:r>
            <a:r>
              <a:rPr lang="en-US" dirty="0">
                <a:solidFill>
                  <a:prstClr val="white"/>
                </a:solidFill>
              </a:rPr>
              <a:t> – </a:t>
            </a:r>
            <a:r>
              <a:rPr lang="en-US" dirty="0">
                <a:solidFill>
                  <a:prstClr val="white"/>
                </a:solidFill>
                <a:hlinkClick r:id="rId6"/>
              </a:rPr>
              <a:t>Quicken</a:t>
            </a:r>
            <a:r>
              <a:rPr lang="en-US" dirty="0">
                <a:solidFill>
                  <a:prstClr val="white"/>
                </a:solidFill>
              </a:rPr>
              <a:t>.</a:t>
            </a:r>
          </a:p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solidFill>
                  <a:prstClr val="white"/>
                </a:solidFill>
              </a:rPr>
              <a:t>Automation</a:t>
            </a:r>
            <a:r>
              <a:rPr lang="en-US" dirty="0">
                <a:solidFill>
                  <a:prstClr val="white"/>
                </a:solidFill>
              </a:rPr>
              <a:t> – </a:t>
            </a:r>
            <a:r>
              <a:rPr lang="en-US" dirty="0">
                <a:solidFill>
                  <a:prstClr val="white"/>
                </a:solidFill>
                <a:hlinkClick r:id="rId7"/>
              </a:rPr>
              <a:t>Sequence</a:t>
            </a:r>
            <a:r>
              <a:rPr lang="en-US" dirty="0">
                <a:solidFill>
                  <a:prstClr val="white"/>
                </a:solidFill>
              </a:rPr>
              <a:t> and </a:t>
            </a:r>
            <a:r>
              <a:rPr lang="en-US" dirty="0">
                <a:solidFill>
                  <a:prstClr val="white"/>
                </a:solidFill>
                <a:hlinkClick r:id="rId8"/>
              </a:rPr>
              <a:t>SequenceAPITest</a:t>
            </a:r>
            <a:r>
              <a:rPr lang="en-US" dirty="0">
                <a:solidFill>
                  <a:prstClr val="white"/>
                </a:solidFill>
              </a:rPr>
              <a:t>.</a:t>
            </a:r>
          </a:p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solidFill>
                  <a:prstClr val="white"/>
                </a:solidFill>
              </a:rPr>
              <a:t>Decision Tools</a:t>
            </a:r>
            <a:r>
              <a:rPr lang="en-US" dirty="0">
                <a:solidFill>
                  <a:prstClr val="white"/>
                </a:solidFill>
              </a:rPr>
              <a:t> – </a:t>
            </a:r>
            <a:r>
              <a:rPr lang="en-US" dirty="0">
                <a:solidFill>
                  <a:prstClr val="white"/>
                </a:solidFill>
                <a:hlinkClick r:id="rId9"/>
              </a:rPr>
              <a:t>Guyton Klinger Withdrawal Calculator</a:t>
            </a:r>
            <a:r>
              <a:rPr lang="en-US" dirty="0">
                <a:solidFill>
                  <a:prstClr val="white"/>
                </a:solidFill>
              </a:rPr>
              <a:t> and </a:t>
            </a:r>
            <a:r>
              <a:rPr lang="en-US" dirty="0">
                <a:solidFill>
                  <a:prstClr val="white"/>
                </a:solidFill>
                <a:hlinkClick r:id="rId10"/>
              </a:rPr>
              <a:t>Withdrawal Timing</a:t>
            </a:r>
            <a:r>
              <a:rPr lang="en-US" dirty="0">
                <a:solidFill>
                  <a:prstClr val="white"/>
                </a:solidFill>
              </a:rPr>
              <a:t>.</a:t>
            </a:r>
          </a:p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solidFill>
                  <a:prstClr val="white"/>
                </a:solidFill>
              </a:rPr>
              <a:t>Community</a:t>
            </a:r>
            <a:r>
              <a:rPr lang="en-US" dirty="0">
                <a:solidFill>
                  <a:prstClr val="white"/>
                </a:solidFill>
              </a:rPr>
              <a:t> – </a:t>
            </a:r>
            <a:r>
              <a:rPr lang="en-US" dirty="0">
                <a:solidFill>
                  <a:prstClr val="white"/>
                </a:solidFill>
                <a:hlinkClick r:id="rId11"/>
              </a:rPr>
              <a:t>The Rock Retirement Club</a:t>
            </a:r>
            <a:r>
              <a:rPr lang="en-US" dirty="0">
                <a:solidFill>
                  <a:prstClr val="white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5087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7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P spid="14" grpId="1" build="p"/>
      <p:bldP spid="14" grpId="2" build="p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2E062-817F-4B07-F692-528F96587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0A84EAB-F71C-08C6-15DA-ADB9E9735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412" y="381000"/>
            <a:ext cx="8382000" cy="1752600"/>
          </a:xfrm>
        </p:spPr>
        <p:txBody>
          <a:bodyPr anchor="b">
            <a:normAutofit/>
          </a:bodyPr>
          <a:lstStyle/>
          <a:p>
            <a:pPr algn="ctr"/>
            <a:r>
              <a:rPr lang="en-US" sz="5400" dirty="0"/>
              <a:t>My Retirement Financial</a:t>
            </a:r>
            <a:br>
              <a:rPr lang="en-US" sz="5400" dirty="0"/>
            </a:br>
            <a:r>
              <a:rPr lang="en-US" sz="5400" dirty="0"/>
              <a:t>Research Stack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3CA1D78-CE00-5407-CC9A-50E8227C5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411" y="381000"/>
            <a:ext cx="1905001" cy="12192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9600" dirty="0">
                <a:solidFill>
                  <a:srgbClr val="7030A0"/>
                </a:solidFill>
                <a:latin typeface="Webdings" panose="05030102010509060703" pitchFamily="18" charset="2"/>
                <a:sym typeface="Wingdings" panose="05000000000000000000" pitchFamily="2" charset="2"/>
              </a:rPr>
              <a:t>*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BD097E-971D-557F-BC8B-071B85A7353C}"/>
              </a:ext>
            </a:extLst>
          </p:cNvPr>
          <p:cNvSpPr txBox="1"/>
          <p:nvPr/>
        </p:nvSpPr>
        <p:spPr>
          <a:xfrm>
            <a:off x="1331911" y="2362200"/>
            <a:ext cx="9220200" cy="251145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solidFill>
                  <a:prstClr val="white"/>
                </a:solidFill>
              </a:rPr>
              <a:t>Research</a:t>
            </a:r>
            <a:r>
              <a:rPr lang="en-US" dirty="0">
                <a:solidFill>
                  <a:prstClr val="white"/>
                </a:solidFill>
              </a:rPr>
              <a:t> – In each category I list the three most helpful sources.</a:t>
            </a:r>
          </a:p>
          <a:p>
            <a:pPr marL="681038" lvl="1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solidFill>
                  <a:prstClr val="white"/>
                </a:solidFill>
              </a:rPr>
              <a:t>Books</a:t>
            </a:r>
            <a:r>
              <a:rPr lang="en-US" dirty="0">
                <a:solidFill>
                  <a:prstClr val="white"/>
                </a:solidFill>
              </a:rPr>
              <a:t> –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A Random Walk Down Wall Street</a:t>
            </a:r>
            <a:r>
              <a:rPr lang="en-US" dirty="0">
                <a:solidFill>
                  <a:prstClr val="white"/>
                </a:solidFill>
              </a:rPr>
              <a:t>, </a:t>
            </a:r>
            <a:r>
              <a:rPr lang="en-US" dirty="0">
                <a:solidFill>
                  <a:prstClr val="white"/>
                </a:solidFill>
                <a:hlinkClick r:id="rId3"/>
              </a:rPr>
              <a:t>Retirement Planning Guidebook</a:t>
            </a:r>
            <a:r>
              <a:rPr lang="en-US" dirty="0">
                <a:solidFill>
                  <a:prstClr val="white"/>
                </a:solidFill>
              </a:rPr>
              <a:t> and </a:t>
            </a:r>
            <a:r>
              <a:rPr lang="en-US" dirty="0">
                <a:solidFill>
                  <a:prstClr val="white"/>
                </a:solidFill>
                <a:hlinkClick r:id="rId4"/>
              </a:rPr>
              <a:t>How to Retire</a:t>
            </a:r>
            <a:endParaRPr lang="en-US" dirty="0">
              <a:solidFill>
                <a:prstClr val="white"/>
              </a:solidFill>
            </a:endParaRPr>
          </a:p>
          <a:p>
            <a:pPr marL="681038" lvl="1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solidFill>
                  <a:prstClr val="white"/>
                </a:solidFill>
              </a:rPr>
              <a:t>Sites</a:t>
            </a:r>
            <a:r>
              <a:rPr lang="en-US" dirty="0">
                <a:solidFill>
                  <a:prstClr val="white"/>
                </a:solidFill>
              </a:rPr>
              <a:t> – </a:t>
            </a:r>
            <a:r>
              <a:rPr lang="en-US" dirty="0">
                <a:solidFill>
                  <a:prstClr val="white"/>
                </a:solidFill>
                <a:hlinkClick r:id="rId5"/>
              </a:rPr>
              <a:t>Morningstar</a:t>
            </a:r>
            <a:r>
              <a:rPr lang="en-US" dirty="0">
                <a:solidFill>
                  <a:prstClr val="white"/>
                </a:solidFill>
              </a:rPr>
              <a:t>, </a:t>
            </a:r>
            <a:r>
              <a:rPr lang="en-US" dirty="0">
                <a:solidFill>
                  <a:prstClr val="white"/>
                </a:solidFill>
                <a:hlinkClick r:id="rId6"/>
              </a:rPr>
              <a:t>Kitces</a:t>
            </a:r>
            <a:r>
              <a:rPr lang="en-US" dirty="0">
                <a:solidFill>
                  <a:prstClr val="white"/>
                </a:solidFill>
              </a:rPr>
              <a:t> and </a:t>
            </a:r>
            <a:r>
              <a:rPr lang="en-US" dirty="0">
                <a:solidFill>
                  <a:prstClr val="white"/>
                </a:solidFill>
                <a:hlinkClick r:id="rId7"/>
              </a:rPr>
              <a:t>Retirement Researcher</a:t>
            </a:r>
            <a:endParaRPr lang="en-US" dirty="0">
              <a:solidFill>
                <a:prstClr val="white"/>
              </a:solidFill>
            </a:endParaRPr>
          </a:p>
          <a:p>
            <a:pPr marL="681038" lvl="1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solidFill>
                  <a:prstClr val="white"/>
                </a:solidFill>
              </a:rPr>
              <a:t>YouTube</a:t>
            </a:r>
            <a:r>
              <a:rPr lang="en-US" dirty="0">
                <a:solidFill>
                  <a:prstClr val="white"/>
                </a:solidFill>
              </a:rPr>
              <a:t> – </a:t>
            </a:r>
            <a:r>
              <a:rPr lang="en-US" dirty="0">
                <a:solidFill>
                  <a:prstClr val="white"/>
                </a:solidFill>
                <a:hlinkClick r:id="rId8"/>
              </a:rPr>
              <a:t>James </a:t>
            </a:r>
            <a:r>
              <a:rPr lang="en-US" dirty="0" err="1">
                <a:solidFill>
                  <a:prstClr val="white"/>
                </a:solidFill>
                <a:hlinkClick r:id="rId8"/>
              </a:rPr>
              <a:t>Conole</a:t>
            </a:r>
            <a:r>
              <a:rPr lang="en-US" dirty="0">
                <a:solidFill>
                  <a:prstClr val="white"/>
                </a:solidFill>
                <a:hlinkClick r:id="rId8"/>
              </a:rPr>
              <a:t>, CFP</a:t>
            </a:r>
            <a:r>
              <a:rPr lang="en-US" baseline="30000" dirty="0">
                <a:solidFill>
                  <a:prstClr val="white"/>
                </a:solidFill>
                <a:hlinkClick r:id="rId8"/>
              </a:rPr>
              <a:t>®</a:t>
            </a:r>
            <a:r>
              <a:rPr lang="en-US" dirty="0">
                <a:solidFill>
                  <a:prstClr val="white"/>
                </a:solidFill>
              </a:rPr>
              <a:t>, </a:t>
            </a:r>
            <a:r>
              <a:rPr lang="en-US" dirty="0">
                <a:hlinkClick r:id="rId9"/>
              </a:rPr>
              <a:t>Peter Lazaroff</a:t>
            </a:r>
            <a:r>
              <a:rPr lang="en-US" dirty="0"/>
              <a:t> and </a:t>
            </a:r>
            <a:r>
              <a:rPr lang="en-US" dirty="0">
                <a:hlinkClick r:id="rId10"/>
              </a:rPr>
              <a:t>Income Lab</a:t>
            </a:r>
            <a:endParaRPr lang="en-US" dirty="0">
              <a:solidFill>
                <a:prstClr val="white"/>
              </a:solidFill>
            </a:endParaRPr>
          </a:p>
          <a:p>
            <a:pPr marL="681038" lvl="1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solidFill>
                  <a:prstClr val="white"/>
                </a:solidFill>
              </a:rPr>
              <a:t>News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b="1" dirty="0">
                <a:solidFill>
                  <a:prstClr val="white"/>
                </a:solidFill>
              </a:rPr>
              <a:t>Letters</a:t>
            </a:r>
            <a:r>
              <a:rPr lang="en-US" dirty="0">
                <a:solidFill>
                  <a:prstClr val="white"/>
                </a:solidFill>
              </a:rPr>
              <a:t> – </a:t>
            </a:r>
            <a:r>
              <a:rPr lang="en-US" dirty="0">
                <a:solidFill>
                  <a:prstClr val="white"/>
                </a:solidFill>
                <a:hlinkClick r:id="rId11"/>
              </a:rPr>
              <a:t>OptimistiCallie</a:t>
            </a:r>
            <a:r>
              <a:rPr lang="en-US" dirty="0">
                <a:solidFill>
                  <a:prstClr val="white"/>
                </a:solidFill>
              </a:rPr>
              <a:t>, </a:t>
            </a:r>
            <a:r>
              <a:rPr lang="en-US" dirty="0">
                <a:solidFill>
                  <a:prstClr val="white"/>
                </a:solidFill>
                <a:hlinkClick r:id="rId12"/>
              </a:rPr>
              <a:t>Of Dollars And Data</a:t>
            </a:r>
            <a:r>
              <a:rPr lang="en-US" dirty="0">
                <a:solidFill>
                  <a:prstClr val="white"/>
                </a:solidFill>
              </a:rPr>
              <a:t> and </a:t>
            </a:r>
            <a:r>
              <a:rPr lang="en-US" dirty="0">
                <a:solidFill>
                  <a:prstClr val="white"/>
                </a:solidFill>
                <a:hlinkClick r:id="rId13"/>
              </a:rPr>
              <a:t>6-Shot Saturday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771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7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P spid="14" grpId="1" build="p"/>
      <p:bldP spid="14" grpId="2" build="p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6D9AD-4DDB-4515-7C84-1B86D5CB3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B6C8F6F-2A2A-97E0-5AAD-7961F4C7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2" y="381000"/>
            <a:ext cx="9144000" cy="1066800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What is the general problem?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571F50B-1B01-FF83-5B3B-87A21D9694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411" y="381000"/>
            <a:ext cx="1905001" cy="12192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9600" b="1" dirty="0">
                <a:ln w="9525">
                  <a:noFill/>
                  <a:prstDash val="solid"/>
                </a:ln>
                <a:solidFill>
                  <a:schemeClr val="accent6"/>
                </a:solidFill>
                <a:ea typeface="+mj-ea"/>
                <a:cs typeface="+mj-cs"/>
              </a:rPr>
              <a:t>?</a:t>
            </a:r>
            <a:endParaRPr lang="en-US" sz="9600" dirty="0">
              <a:solidFill>
                <a:schemeClr val="accent6"/>
              </a:solidFill>
            </a:endParaRPr>
          </a:p>
        </p:txBody>
      </p:sp>
      <p:pic>
        <p:nvPicPr>
          <p:cNvPr id="3" name="Picture 2" descr="A graph showing the amount of retirement&#10;&#10;AI-generated content may be incorrect.">
            <a:extLst>
              <a:ext uri="{FF2B5EF4-FFF2-40B4-BE49-F238E27FC236}">
                <a16:creationId xmlns:a16="http://schemas.microsoft.com/office/drawing/2014/main" id="{8C54FB54-155E-AA88-BC8E-E74E5ECF1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1600200"/>
            <a:ext cx="6629400" cy="459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00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7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P spid="14" grpId="1" build="p"/>
      <p:bldP spid="14" grpId="2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71B6B-4308-E4EE-FA89-35420566A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E1774CC-92A8-01D5-01F8-81E6F462B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612" y="381000"/>
            <a:ext cx="9525000" cy="1066800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What is the specific problem?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DB86DF5-29BC-A81F-EFD0-C53D23013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411" y="381000"/>
            <a:ext cx="1905001" cy="12192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9600" b="1" dirty="0">
                <a:ln w="9525">
                  <a:noFill/>
                  <a:prstDash val="solid"/>
                </a:ln>
                <a:solidFill>
                  <a:schemeClr val="accent6"/>
                </a:solidFill>
                <a:ea typeface="+mj-ea"/>
                <a:cs typeface="+mj-cs"/>
              </a:rPr>
              <a:t>?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C2A09C-A743-DFDA-D4CB-E99F86785408}"/>
              </a:ext>
            </a:extLst>
          </p:cNvPr>
          <p:cNvSpPr txBox="1"/>
          <p:nvPr/>
        </p:nvSpPr>
        <p:spPr>
          <a:xfrm>
            <a:off x="836612" y="1981200"/>
            <a:ext cx="10058400" cy="423808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</a:rPr>
              <a:t>While working I had a regular paycheck from which 401(k), Federal, State and Local Taxes, Healthcare and Charitable giving were withheld.</a:t>
            </a:r>
          </a:p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</a:rPr>
              <a:t>The residual was direct deposited into my savings account and a portion was invested in a brokerage account, two Roth IRAs and funding two 529 accounts.</a:t>
            </a:r>
          </a:p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</a:rPr>
              <a:t>Once or twice a month I would transfer from savings to checking to cover all my spending and liabilities.</a:t>
            </a:r>
          </a:p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</a:rPr>
              <a:t>This would fail at times as life was distracting and spending lumpy so I kept ~ 3 to 5 months spending in my savings and had overdraft protection setup as insurance.</a:t>
            </a:r>
          </a:p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</a:rPr>
              <a:t>Once I retired there was no paycheck and so I looked for a way to create and automate a replacement.</a:t>
            </a:r>
          </a:p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</a:rPr>
              <a:t>This is where Sequence comes in to replace and improve upon my previous working paycheck cash flow scheme.</a:t>
            </a:r>
          </a:p>
        </p:txBody>
      </p:sp>
    </p:spTree>
    <p:extLst>
      <p:ext uri="{BB962C8B-B14F-4D97-AF65-F5344CB8AC3E}">
        <p14:creationId xmlns:p14="http://schemas.microsoft.com/office/powerpoint/2010/main" val="2687282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7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P spid="14" grpId="1" build="p"/>
      <p:bldP spid="14" grpId="2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284412" y="381000"/>
            <a:ext cx="8382002" cy="1066800"/>
          </a:xfrm>
        </p:spPr>
        <p:txBody>
          <a:bodyPr anchor="b">
            <a:normAutofit/>
          </a:bodyPr>
          <a:lstStyle/>
          <a:p>
            <a:r>
              <a:rPr lang="en-US" sz="5400" dirty="0"/>
              <a:t>My Sequence Cash Flow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79411" y="228600"/>
            <a:ext cx="1905001" cy="1295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600" b="1" dirty="0">
                <a:ln w="9525">
                  <a:noFill/>
                  <a:prstDash val="solid"/>
                </a:ln>
                <a:solidFill>
                  <a:schemeClr val="accent6"/>
                </a:solidFill>
                <a:ea typeface="+mj-ea"/>
                <a:cs typeface="+mj-cs"/>
              </a:rPr>
              <a:t> </a:t>
            </a:r>
            <a:r>
              <a:rPr lang="en-US" sz="7200" dirty="0">
                <a:solidFill>
                  <a:srgbClr val="7030A0"/>
                </a:solidFill>
                <a:latin typeface="Webdings" panose="05030102010509060703" pitchFamily="18" charset="2"/>
                <a:sym typeface="Wingdings" panose="05000000000000000000" pitchFamily="2" charset="2"/>
              </a:rPr>
              <a:t></a:t>
            </a:r>
            <a:endParaRPr lang="en-US" sz="7200" dirty="0">
              <a:solidFill>
                <a:srgbClr val="7030A0"/>
              </a:solidFill>
              <a:latin typeface="Webdings" panose="05030102010509060703" pitchFamily="18" charset="2"/>
            </a:endParaRPr>
          </a:p>
          <a:p>
            <a:pPr marL="0" lvl="0" indent="0">
              <a:buNone/>
            </a:pPr>
            <a:endParaRPr lang="en-US" sz="9600" dirty="0">
              <a:solidFill>
                <a:schemeClr val="accent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91F786-E6C1-AE29-C7AE-CF22FE484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6400"/>
            <a:ext cx="12188825" cy="449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11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7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P spid="14" grpId="1" build="p"/>
      <p:bldP spid="14" grpId="2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284412" y="381000"/>
            <a:ext cx="8382002" cy="1066800"/>
          </a:xfrm>
        </p:spPr>
        <p:txBody>
          <a:bodyPr anchor="b">
            <a:normAutofit/>
          </a:bodyPr>
          <a:lstStyle/>
          <a:p>
            <a:r>
              <a:rPr lang="en-US" sz="5400" dirty="0"/>
              <a:t>W-2 Income Streams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79411" y="381000"/>
            <a:ext cx="1905001" cy="12192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9600" dirty="0">
                <a:solidFill>
                  <a:srgbClr val="7030A0"/>
                </a:solidFill>
                <a:latin typeface="Webdings" panose="05030102010509060703" pitchFamily="18" charset="2"/>
                <a:sym typeface="Wingdings" panose="05000000000000000000" pitchFamily="2" charset="2"/>
              </a:rPr>
              <a:t>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D074C-6481-4A8F-89C9-28F2EB4F0423}"/>
              </a:ext>
            </a:extLst>
          </p:cNvPr>
          <p:cNvSpPr txBox="1"/>
          <p:nvPr/>
        </p:nvSpPr>
        <p:spPr>
          <a:xfrm>
            <a:off x="6723628" y="2895600"/>
            <a:ext cx="4876800" cy="1754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</a:rPr>
              <a:t>In addition to automating my cash flows I use Sequence to document them visually and by using description fields to annotate accounts and rules.</a:t>
            </a:r>
          </a:p>
        </p:txBody>
      </p:sp>
      <p:pic>
        <p:nvPicPr>
          <p:cNvPr id="8" name="Picture 7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3702863C-F55C-574E-A897-797422D1B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752600"/>
            <a:ext cx="2211644" cy="4495800"/>
          </a:xfrm>
          <a:prstGeom prst="rect">
            <a:avLst/>
          </a:prstGeom>
        </p:spPr>
      </p:pic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46A2889-76D9-E700-ADF8-C18B98E1F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4343400"/>
            <a:ext cx="4105848" cy="885949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AB2CC76F-0E53-7CBD-6771-50807B66F5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2009704"/>
            <a:ext cx="4058216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82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7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P spid="14" grpId="1" build="p"/>
      <p:bldP spid="14" grpId="2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055812" y="381000"/>
            <a:ext cx="9296400" cy="1066800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Asset Based Income Streams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79411" y="381000"/>
            <a:ext cx="1905001" cy="12192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9600" dirty="0">
                <a:solidFill>
                  <a:srgbClr val="7030A0"/>
                </a:solidFill>
                <a:latin typeface="Webdings" panose="05030102010509060703" pitchFamily="18" charset="2"/>
                <a:sym typeface="Wingdings" panose="05000000000000000000" pitchFamily="2" charset="2"/>
              </a:rPr>
              <a:t></a:t>
            </a:r>
            <a:endParaRPr lang="en-US" sz="9600" dirty="0">
              <a:solidFill>
                <a:schemeClr val="accent6"/>
              </a:solidFill>
            </a:endParaRP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705D30C-B84C-B736-069C-44F87A3FD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3" y="1524000"/>
            <a:ext cx="3596110" cy="281574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4ABA8A-377D-7125-AFBB-152DCC841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3" y="3765335"/>
            <a:ext cx="3603819" cy="2747306"/>
          </a:xfrm>
          <a:prstGeom prst="rect">
            <a:avLst/>
          </a:prstGeom>
        </p:spPr>
      </p:pic>
      <p:pic>
        <p:nvPicPr>
          <p:cNvPr id="10" name="Picture 9" descr="A black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BA7EB6D5-4EEB-9841-0A13-988553C6B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3141814"/>
            <a:ext cx="4220164" cy="2791215"/>
          </a:xfrm>
          <a:prstGeom prst="rect">
            <a:avLst/>
          </a:prstGeom>
        </p:spPr>
      </p:pic>
      <p:pic>
        <p:nvPicPr>
          <p:cNvPr id="12" name="Picture 11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579F7835-2BF8-6F12-152C-02D7C3FC4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5202161"/>
            <a:ext cx="4010585" cy="1314633"/>
          </a:xfrm>
          <a:prstGeom prst="rect">
            <a:avLst/>
          </a:prstGeom>
        </p:spPr>
      </p:pic>
      <p:pic>
        <p:nvPicPr>
          <p:cNvPr id="16" name="Picture 15" descr="A screenshot of a black background&#10;&#10;AI-generated content may be incorrect.">
            <a:extLst>
              <a:ext uri="{FF2B5EF4-FFF2-40B4-BE49-F238E27FC236}">
                <a16:creationId xmlns:a16="http://schemas.microsoft.com/office/drawing/2014/main" id="{9AB27F90-46A9-A2EF-2AFF-6EBE5826F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23" y="1483950"/>
            <a:ext cx="4163006" cy="15908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346ACF-4321-B9CC-161E-FFDDB23E0AC4}"/>
              </a:ext>
            </a:extLst>
          </p:cNvPr>
          <p:cNvSpPr txBox="1"/>
          <p:nvPr/>
        </p:nvSpPr>
        <p:spPr>
          <a:xfrm>
            <a:off x="4204123" y="3074846"/>
            <a:ext cx="3261889" cy="206825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</a:rPr>
              <a:t>The blue Income Sources are used where outbound transfers are not allowed.</a:t>
            </a:r>
          </a:p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rPr>
              <a:t>They are used for inbound transfers once assets are liquidated.</a:t>
            </a:r>
          </a:p>
        </p:txBody>
      </p:sp>
    </p:spTree>
    <p:extLst>
      <p:ext uri="{BB962C8B-B14F-4D97-AF65-F5344CB8AC3E}">
        <p14:creationId xmlns:p14="http://schemas.microsoft.com/office/powerpoint/2010/main" val="3892677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7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P spid="14" grpId="1" build="p"/>
      <p:bldP spid="14" grpId="2" build="p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14A6D-5343-ED47-5BB4-6AF758F8E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AB47906-4766-8D95-BF7D-A04D6268C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812" y="381000"/>
            <a:ext cx="9296400" cy="1066800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Asset Based Income Transfers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0E3A95D-046B-20E6-573F-62DFEB096A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411" y="381000"/>
            <a:ext cx="1905001" cy="12192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9600" dirty="0">
                <a:solidFill>
                  <a:srgbClr val="7030A0"/>
                </a:solidFill>
                <a:latin typeface="Webdings" panose="05030102010509060703" pitchFamily="18" charset="2"/>
                <a:sym typeface="Wingdings" panose="05000000000000000000" pitchFamily="2" charset="2"/>
              </a:rPr>
              <a:t></a:t>
            </a:r>
            <a:endParaRPr lang="en-US" sz="9600" dirty="0">
              <a:solidFill>
                <a:schemeClr val="accent6"/>
              </a:solidFill>
            </a:endParaRPr>
          </a:p>
        </p:txBody>
      </p:sp>
      <p:pic>
        <p:nvPicPr>
          <p:cNvPr id="4" name="Picture 3" descr="Screens screenshot of a game&#10;&#10;AI-generated content may be incorrect.">
            <a:extLst>
              <a:ext uri="{FF2B5EF4-FFF2-40B4-BE49-F238E27FC236}">
                <a16:creationId xmlns:a16="http://schemas.microsoft.com/office/drawing/2014/main" id="{BA6A8E5C-6424-C19F-F29A-104D2D5F5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600200"/>
            <a:ext cx="2924583" cy="2848373"/>
          </a:xfrm>
          <a:prstGeom prst="rect">
            <a:avLst/>
          </a:prstGeom>
        </p:spPr>
      </p:pic>
      <p:pic>
        <p:nvPicPr>
          <p:cNvPr id="7" name="Picture 6" descr="Screens screenshot of a video game&#10;&#10;AI-generated content may be incorrect.">
            <a:extLst>
              <a:ext uri="{FF2B5EF4-FFF2-40B4-BE49-F238E27FC236}">
                <a16:creationId xmlns:a16="http://schemas.microsoft.com/office/drawing/2014/main" id="{5828E4B8-2C65-71B5-9277-14CE09A3D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267200"/>
            <a:ext cx="3038899" cy="2372056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8BD929-5448-04E0-90E8-0549F3D55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1" y="1571792"/>
            <a:ext cx="4201111" cy="1209844"/>
          </a:xfrm>
          <a:prstGeom prst="rect">
            <a:avLst/>
          </a:prstGeom>
        </p:spPr>
      </p:pic>
      <p:pic>
        <p:nvPicPr>
          <p:cNvPr id="15" name="Picture 14" descr="A screenshot of a black background&#10;&#10;AI-generated content may be incorrect.">
            <a:extLst>
              <a:ext uri="{FF2B5EF4-FFF2-40B4-BE49-F238E27FC236}">
                <a16:creationId xmlns:a16="http://schemas.microsoft.com/office/drawing/2014/main" id="{8C16190D-5CCF-149C-2160-D0FB2FF23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2962444"/>
            <a:ext cx="4201111" cy="1171739"/>
          </a:xfrm>
          <a:prstGeom prst="rect">
            <a:avLst/>
          </a:prstGeom>
        </p:spPr>
      </p:pic>
      <p:pic>
        <p:nvPicPr>
          <p:cNvPr id="18" name="Picture 17" descr="A black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CE316E5C-2188-6845-5028-C5560E304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4314991"/>
            <a:ext cx="4058216" cy="17052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8FDFF8-0E64-552E-73DB-DD6C55FD6C21}"/>
              </a:ext>
            </a:extLst>
          </p:cNvPr>
          <p:cNvSpPr txBox="1"/>
          <p:nvPr/>
        </p:nvSpPr>
        <p:spPr>
          <a:xfrm>
            <a:off x="8182254" y="1676400"/>
            <a:ext cx="3592926" cy="452431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</a:rPr>
              <a:t>There are some internally held accounts that are not accessible and must be represented as manual entries.</a:t>
            </a:r>
          </a:p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rPr>
              <a:t>There are many investment accounts that do not support direct deposits.</a:t>
            </a:r>
            <a:endParaRPr lang="en-US" dirty="0">
              <a:solidFill>
                <a:prstClr val="white"/>
              </a:solidFill>
              <a:latin typeface="Century Gothic" panose="020B0502020202020204"/>
            </a:endParaRPr>
          </a:p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rPr>
              <a:t>I am using virtual pass-through accounts in Sequence for these.</a:t>
            </a:r>
            <a:endParaRPr lang="en-US" dirty="0">
              <a:solidFill>
                <a:prstClr val="white"/>
              </a:solidFill>
              <a:latin typeface="Century Gothic" panose="020B0502020202020204"/>
            </a:endParaRPr>
          </a:p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rPr>
              <a:t>I have these linked to the associated investment system to be swept out by schedule.</a:t>
            </a:r>
          </a:p>
        </p:txBody>
      </p:sp>
    </p:spTree>
    <p:extLst>
      <p:ext uri="{BB962C8B-B14F-4D97-AF65-F5344CB8AC3E}">
        <p14:creationId xmlns:p14="http://schemas.microsoft.com/office/powerpoint/2010/main" val="1543304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7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3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P spid="14" grpId="1" build="p"/>
      <p:bldP spid="14" grpId="2" build="p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DBFB-7846-8E0F-F06B-7BD20008C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E947F53-28D1-4D2B-220D-7CEEDC82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812" y="381000"/>
            <a:ext cx="9296400" cy="1066800"/>
          </a:xfrm>
        </p:spPr>
        <p:txBody>
          <a:bodyPr anchor="b">
            <a:normAutofit/>
          </a:bodyPr>
          <a:lstStyle/>
          <a:p>
            <a:r>
              <a:rPr lang="en-US" sz="5400" dirty="0"/>
              <a:t>Long Term Assets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0C48047-DD41-6F29-B52C-2E4A406186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411" y="381000"/>
            <a:ext cx="1905001" cy="12192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9600" dirty="0">
                <a:solidFill>
                  <a:srgbClr val="7030A0"/>
                </a:solidFill>
                <a:latin typeface="Webdings" panose="05030102010509060703" pitchFamily="18" charset="2"/>
                <a:sym typeface="Wingdings" panose="05000000000000000000" pitchFamily="2" charset="2"/>
              </a:rPr>
              <a:t>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3A1B46-698E-DB56-3930-8FAD7333ED25}"/>
              </a:ext>
            </a:extLst>
          </p:cNvPr>
          <p:cNvSpPr txBox="1"/>
          <p:nvPr/>
        </p:nvSpPr>
        <p:spPr>
          <a:xfrm>
            <a:off x="4722811" y="5458335"/>
            <a:ext cx="7164389" cy="3416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 descr="A green and white sign&#10;&#10;AI-generated content may be incorrect.">
            <a:extLst>
              <a:ext uri="{FF2B5EF4-FFF2-40B4-BE49-F238E27FC236}">
                <a16:creationId xmlns:a16="http://schemas.microsoft.com/office/drawing/2014/main" id="{4865CAA8-84C2-5ACB-1510-82C915824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1600200"/>
            <a:ext cx="4601217" cy="1829055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E16912-2FC1-1F7F-5E5F-9595018CF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600200"/>
            <a:ext cx="3659641" cy="3352800"/>
          </a:xfrm>
          <a:prstGeom prst="rect">
            <a:avLst/>
          </a:prstGeom>
        </p:spPr>
      </p:pic>
      <p:pic>
        <p:nvPicPr>
          <p:cNvPr id="10" name="Picture 9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17442073-422B-CA37-376A-E1C80093B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4" y="3505200"/>
            <a:ext cx="4182059" cy="3181794"/>
          </a:xfrm>
          <a:prstGeom prst="rect">
            <a:avLst/>
          </a:prstGeom>
        </p:spPr>
      </p:pic>
      <p:pic>
        <p:nvPicPr>
          <p:cNvPr id="12" name="Picture 11" descr="A black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3266ACB1-91E5-BFF1-B1A3-997975A56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1828800"/>
            <a:ext cx="4172532" cy="1771897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1B2C2F-7076-75A7-453F-57096846A9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132" y="3733800"/>
            <a:ext cx="4029637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0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7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P spid="14" grpId="1" build="p"/>
      <p:bldP spid="14" grpId="2" build="p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9AF82-5B6F-6513-6878-E073D1399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5284D3F-6BE4-8744-1D55-5F612174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812" y="381000"/>
            <a:ext cx="9296400" cy="1066800"/>
          </a:xfrm>
        </p:spPr>
        <p:txBody>
          <a:bodyPr anchor="b">
            <a:normAutofit/>
          </a:bodyPr>
          <a:lstStyle/>
          <a:p>
            <a:r>
              <a:rPr lang="en-US" sz="5400" dirty="0"/>
              <a:t>Cash Investment Buffer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5907C2D-F13A-D2DA-0725-8B65136C4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411" y="381000"/>
            <a:ext cx="1905001" cy="12192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9600" dirty="0">
                <a:solidFill>
                  <a:srgbClr val="7030A0"/>
                </a:solidFill>
                <a:latin typeface="Webdings" panose="05030102010509060703" pitchFamily="18" charset="2"/>
                <a:sym typeface="Wingdings" panose="05000000000000000000" pitchFamily="2" charset="2"/>
              </a:rPr>
              <a:t>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016E7-A9F8-B506-DE06-CD54E171FEA1}"/>
              </a:ext>
            </a:extLst>
          </p:cNvPr>
          <p:cNvSpPr txBox="1"/>
          <p:nvPr/>
        </p:nvSpPr>
        <p:spPr>
          <a:xfrm>
            <a:off x="5180012" y="4495800"/>
            <a:ext cx="7164389" cy="3416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223838" lvl="0" indent="-223838">
              <a:lnSpc>
                <a:spcPct val="90000"/>
              </a:lnSpc>
              <a:spcBef>
                <a:spcPts val="1800"/>
              </a:spcBef>
              <a:buClr>
                <a:srgbClr val="99CB38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863498-082D-E5CA-98BB-AF75170A0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1" y="1676400"/>
            <a:ext cx="5477639" cy="2495898"/>
          </a:xfrm>
          <a:prstGeom prst="rect">
            <a:avLst/>
          </a:prstGeo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BBDEF2A-9DAC-47AF-16A3-A0E32ED5F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4172298"/>
            <a:ext cx="3677163" cy="1171739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DB6EAB-CD79-F225-A05F-3C78A5C37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67" y="2089364"/>
            <a:ext cx="4229690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70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7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P spid="14" grpId="1" build="p"/>
      <p:bldP spid="14" grpId="2" build="p"/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lue atom design templat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ue atom design slides.potx" id="{20958743-FA80-43E5-9586-B48EF2BE42B5}" vid="{6B9132C0-2E4C-4DF6-B21A-C2322474BD21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49C11C-71DC-49B6-ACD8-27E3AE088D14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1F78577-2839-4BFF-9EC7-673BD8FEB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75BD71-4A33-4FB7-88CA-777C4D9E6E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atom design slides</Template>
  <TotalTime>26861</TotalTime>
  <Words>712</Words>
  <Application>Microsoft Office PowerPoint</Application>
  <PresentationFormat>Custom</PresentationFormat>
  <Paragraphs>94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Webdings</vt:lpstr>
      <vt:lpstr>Blue atom design template</vt:lpstr>
      <vt:lpstr>2025  My Cash Flow in Sequence Review</vt:lpstr>
      <vt:lpstr>What is the general problem?</vt:lpstr>
      <vt:lpstr>What is the specific problem?</vt:lpstr>
      <vt:lpstr>My Sequence Cash Flow </vt:lpstr>
      <vt:lpstr>W-2 Income Streams</vt:lpstr>
      <vt:lpstr>Asset Based Income Streams</vt:lpstr>
      <vt:lpstr>Asset Based Income Transfers</vt:lpstr>
      <vt:lpstr>Long Term Assets</vt:lpstr>
      <vt:lpstr>Cash Investment Buffer</vt:lpstr>
      <vt:lpstr>Joint Cash and Sinking Funds</vt:lpstr>
      <vt:lpstr>Operational Banking</vt:lpstr>
      <vt:lpstr>Liabilities</vt:lpstr>
      <vt:lpstr>Liability Pre-Staged Payments</vt:lpstr>
      <vt:lpstr>ACH Naming with Rules</vt:lpstr>
      <vt:lpstr>Rule Flexibility Examples</vt:lpstr>
      <vt:lpstr>Sequence Rule Schedule</vt:lpstr>
      <vt:lpstr>Bonus Material</vt:lpstr>
      <vt:lpstr>My Retirement Financial Application Stack</vt:lpstr>
      <vt:lpstr>My Retirement Financial Research 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Wealthfront 2022</dc:title>
  <dc:creator>Cave Arnold</dc:creator>
  <cp:lastModifiedBy>Cave Arnold</cp:lastModifiedBy>
  <cp:revision>50</cp:revision>
  <dcterms:created xsi:type="dcterms:W3CDTF">2022-03-27T18:03:02Z</dcterms:created>
  <dcterms:modified xsi:type="dcterms:W3CDTF">2025-02-18T16:50:16Z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74069000</vt:r8>
  </property>
  <property fmtid="{D5CDD505-2E9C-101B-9397-08002B2CF9AE}" pid="3" name="HiddenCategoryTags">
    <vt:lpwstr/>
  </property>
  <property fmtid="{D5CDD505-2E9C-101B-9397-08002B2CF9AE}" pid="4" name="InternalTags">
    <vt:lpwstr/>
  </property>
  <property fmtid="{D5CDD505-2E9C-101B-9397-08002B2CF9AE}" pid="5" name="CategoryTags">
    <vt:lpwstr/>
  </property>
  <property fmtid="{D5CDD505-2E9C-101B-9397-08002B2CF9AE}" pid="6" name="Applications">
    <vt:lpwstr/>
  </property>
  <property fmtid="{D5CDD505-2E9C-101B-9397-08002B2CF9AE}" pid="7" name="CampaignTags">
    <vt:lpwstr/>
  </property>
  <property fmtid="{D5CDD505-2E9C-101B-9397-08002B2CF9AE}" pid="8" name="ScenarioTags">
    <vt:lpwstr/>
  </property>
  <property fmtid="{D5CDD505-2E9C-101B-9397-08002B2CF9AE}" pid="9" name="ContentTypeId">
    <vt:lpwstr>0x010100AA3F7D94069FF64A86F7DFF56D60E3BE</vt:lpwstr>
  </property>
  <property fmtid="{D5CDD505-2E9C-101B-9397-08002B2CF9AE}" pid="10" name="FeatureTags">
    <vt:lpwstr/>
  </property>
  <property fmtid="{D5CDD505-2E9C-101B-9397-08002B2CF9AE}" pid="11" name="LocalizationTags">
    <vt:lpwstr/>
  </property>
</Properties>
</file>